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45"/>
    <a:srgbClr val="FFF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8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2305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Customer and user needs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rPr>
              <a:t>Taxing our relationship…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434343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rPr>
              <a:t>Eyes not enough…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434343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rPr>
              <a:t>Tech gadgets are a hassle…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434343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rPr>
              <a:t>Don’t want to use things that make me feel old...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434343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Bodoni"/>
                <a:ea typeface="Bodoni"/>
                <a:cs typeface="Bodoni"/>
                <a:sym typeface="Bodoni"/>
              </a:rPr>
              <a:t>Care is expensive and having my own place is important to me...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349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55500" y="389541"/>
            <a:ext cx="4927500" cy="302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20000" dirty="0">
                <a:solidFill>
                  <a:schemeClr val="lt1"/>
                </a:solidFill>
                <a:latin typeface="Bodoni 72 Oldstyle Book"/>
                <a:ea typeface="Bodoni"/>
                <a:cs typeface="Bodoni 72 Oldstyle Book"/>
                <a:sym typeface="Bodoni"/>
              </a:rPr>
              <a:t>Brio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ctrTitle" idx="2"/>
          </p:nvPr>
        </p:nvSpPr>
        <p:spPr>
          <a:xfrm>
            <a:off x="355500" y="3867825"/>
            <a:ext cx="8433000" cy="10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lt1"/>
                </a:solidFill>
                <a:latin typeface="Avenir Book"/>
                <a:ea typeface="Bodoni"/>
                <a:cs typeface="Avenir Book"/>
                <a:sym typeface="Bodoni"/>
              </a:rPr>
              <a:t>Mallory Daly, Audrey Leung, Jili Liu,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lt1"/>
                </a:solidFill>
                <a:latin typeface="Avenir Book"/>
                <a:ea typeface="Bodoni"/>
                <a:cs typeface="Avenir Book"/>
                <a:sym typeface="Bodoni"/>
              </a:rPr>
              <a:t>Josie Sullivan, Minson Yen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6150" y="106750"/>
            <a:ext cx="8899199" cy="49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00" y="1081593"/>
            <a:ext cx="4950775" cy="3364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491000" y="170124"/>
            <a:ext cx="3865100" cy="768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Sarah &amp; Mary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5593150" y="711767"/>
            <a:ext cx="3068250" cy="3683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Taxing our relationship…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Eyes and mind not what they used to be</a:t>
            </a:r>
            <a:r>
              <a:rPr lang="en" sz="1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…</a:t>
            </a:r>
            <a:endParaRPr lang="en"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Tech gadgets are a hassle…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Don’t want to use things that make me feel old...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Assisted </a:t>
            </a:r>
            <a:r>
              <a:rPr lang="en-US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c</a:t>
            </a:r>
            <a:r>
              <a:rPr lang="en" sz="1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are </a:t>
            </a:r>
            <a:r>
              <a:rPr lang="en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is expensive and having my own place is important to me...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  <a:p>
            <a:pPr>
              <a:spcBef>
                <a:spcPts val="0"/>
              </a:spcBef>
              <a:buNone/>
            </a:pPr>
            <a:endParaRPr sz="1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pic>
        <p:nvPicPr>
          <p:cNvPr id="8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542" y="4382375"/>
            <a:ext cx="788599" cy="5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26150" y="106750"/>
            <a:ext cx="8899199" cy="49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570400" y="4216150"/>
            <a:ext cx="1110600" cy="743999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3" y="1869130"/>
            <a:ext cx="4641076" cy="2977681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98" y="1869130"/>
            <a:ext cx="3698929" cy="216362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774427" y="273517"/>
            <a:ext cx="2095500" cy="1092199"/>
          </a:xfrm>
          <a:prstGeom prst="rect">
            <a:avLst/>
          </a:prstGeom>
          <a:solidFill>
            <a:srgbClr val="FFE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53"/>
          <p:cNvSpPr txBox="1">
            <a:spLocks noGrp="1"/>
          </p:cNvSpPr>
          <p:nvPr>
            <p:ph type="ctrTitle"/>
          </p:nvPr>
        </p:nvSpPr>
        <p:spPr>
          <a:xfrm>
            <a:off x="6952227" y="286218"/>
            <a:ext cx="1727200" cy="1104899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7200" dirty="0">
                <a:solidFill>
                  <a:schemeClr val="bg1"/>
                </a:solidFill>
                <a:latin typeface="Bodoni 72 Oldstyle Book"/>
                <a:ea typeface="Bodoni"/>
                <a:cs typeface="Bodoni 72 Oldstyle Book"/>
                <a:sym typeface="Bodoni"/>
              </a:rPr>
              <a:t>Brio</a:t>
            </a:r>
          </a:p>
        </p:txBody>
      </p:sp>
      <p:pic>
        <p:nvPicPr>
          <p:cNvPr id="9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0542" y="4382375"/>
            <a:ext cx="788599" cy="5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2"/>
          <p:cNvSpPr txBox="1"/>
          <p:nvPr/>
        </p:nvSpPr>
        <p:spPr>
          <a:xfrm>
            <a:off x="303293" y="273517"/>
            <a:ext cx="5998700" cy="768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Purpose:  Bringing medicine management back to the individual, lightening a caregiver’s load and improving family relationships</a:t>
            </a:r>
            <a:endParaRPr lang="en" sz="20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26150" y="106750"/>
            <a:ext cx="8899199" cy="49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3" y="1010161"/>
            <a:ext cx="1854342" cy="3980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9" y="1526815"/>
            <a:ext cx="1606556" cy="297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02" y="1010161"/>
            <a:ext cx="1854342" cy="3980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95" y="1010161"/>
            <a:ext cx="1854342" cy="3980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23" y="1010161"/>
            <a:ext cx="1854342" cy="398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357" y="1526816"/>
            <a:ext cx="1641050" cy="2970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821" y="1526816"/>
            <a:ext cx="1599728" cy="2970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915" y="1526815"/>
            <a:ext cx="1621084" cy="2970320"/>
          </a:xfrm>
          <a:prstGeom prst="rect">
            <a:avLst/>
          </a:prstGeom>
        </p:spPr>
      </p:pic>
      <p:sp>
        <p:nvSpPr>
          <p:cNvPr id="14" name="Shape 62"/>
          <p:cNvSpPr txBox="1"/>
          <p:nvPr/>
        </p:nvSpPr>
        <p:spPr>
          <a:xfrm>
            <a:off x="418828" y="387817"/>
            <a:ext cx="1411207" cy="419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Simple setup</a:t>
            </a:r>
            <a:endParaRPr lang="en" sz="16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pic>
        <p:nvPicPr>
          <p:cNvPr id="15" name="Shape 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60542" y="4382375"/>
            <a:ext cx="788599" cy="5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62"/>
          <p:cNvSpPr txBox="1"/>
          <p:nvPr/>
        </p:nvSpPr>
        <p:spPr>
          <a:xfrm>
            <a:off x="2233292" y="363439"/>
            <a:ext cx="1742642" cy="443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Auto dispenses</a:t>
            </a:r>
            <a:endParaRPr lang="en" sz="16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sp>
        <p:nvSpPr>
          <p:cNvPr id="17" name="Shape 62"/>
          <p:cNvSpPr txBox="1"/>
          <p:nvPr/>
        </p:nvSpPr>
        <p:spPr>
          <a:xfrm>
            <a:off x="4249765" y="115278"/>
            <a:ext cx="1742642" cy="787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Chat with or without smart phones</a:t>
            </a:r>
            <a:endParaRPr lang="en" sz="16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sp>
        <p:nvSpPr>
          <p:cNvPr id="18" name="Shape 62"/>
          <p:cNvSpPr txBox="1"/>
          <p:nvPr/>
        </p:nvSpPr>
        <p:spPr>
          <a:xfrm>
            <a:off x="6252800" y="108417"/>
            <a:ext cx="1742642" cy="813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Nag-less monitoring by caregivers</a:t>
            </a:r>
            <a:endParaRPr lang="en" sz="16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2400" y="119400"/>
            <a:ext cx="8899199" cy="49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21" y="1030398"/>
            <a:ext cx="884156" cy="809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55" y="2424534"/>
            <a:ext cx="777916" cy="337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38655" y="2326500"/>
            <a:ext cx="7716368" cy="0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8655" y="3276700"/>
            <a:ext cx="7716368" cy="50223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8655" y="3808732"/>
            <a:ext cx="7716368" cy="33591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8655" y="4379878"/>
            <a:ext cx="7716368" cy="0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6421" y="1030398"/>
            <a:ext cx="0" cy="3813466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9714" y="1030398"/>
            <a:ext cx="0" cy="3813466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5877" y="993522"/>
            <a:ext cx="0" cy="3850342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3921" y="993522"/>
            <a:ext cx="0" cy="3850342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655" y="2803348"/>
            <a:ext cx="7716368" cy="0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40" y="3363877"/>
            <a:ext cx="365300" cy="365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41" y="3862184"/>
            <a:ext cx="487109" cy="48710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65" y="4399739"/>
            <a:ext cx="502085" cy="5020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8131" y="1062180"/>
            <a:ext cx="1145383" cy="7348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141" y="2845362"/>
            <a:ext cx="387699" cy="387699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418940" y="1827888"/>
            <a:ext cx="6665402" cy="75159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hape 53"/>
          <p:cNvSpPr txBox="1">
            <a:spLocks noGrp="1"/>
          </p:cNvSpPr>
          <p:nvPr>
            <p:ph type="ctrTitle"/>
          </p:nvPr>
        </p:nvSpPr>
        <p:spPr>
          <a:xfrm>
            <a:off x="1494814" y="1743486"/>
            <a:ext cx="977900" cy="5830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00717D"/>
                </a:solidFill>
                <a:latin typeface="Bodoni 72 Oldstyle Book"/>
                <a:ea typeface="Bodoni"/>
                <a:cs typeface="Bodoni 72 Oldstyle Book"/>
                <a:sym typeface="Bodoni"/>
              </a:rPr>
              <a:t>Brio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3977" y="1933986"/>
            <a:ext cx="1130300" cy="37327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621" y="1936216"/>
            <a:ext cx="1308100" cy="3710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6476" y="993522"/>
            <a:ext cx="729943" cy="7679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095" y="1030398"/>
            <a:ext cx="1223425" cy="76027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6321" y="1960083"/>
            <a:ext cx="990600" cy="33225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7321" y="4460388"/>
            <a:ext cx="281500" cy="2815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0321" y="4486164"/>
            <a:ext cx="281500" cy="281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9521" y="3407416"/>
            <a:ext cx="281500" cy="2815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7321" y="3450064"/>
            <a:ext cx="281500" cy="2815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3021" y="3942042"/>
            <a:ext cx="281500" cy="2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3321" y="2461564"/>
            <a:ext cx="241300" cy="241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3321" y="2965216"/>
            <a:ext cx="241300" cy="241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3321" y="3407416"/>
            <a:ext cx="241300" cy="241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3321" y="3982242"/>
            <a:ext cx="241300" cy="241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83321" y="4467976"/>
            <a:ext cx="241300" cy="2413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7321" y="2925016"/>
            <a:ext cx="281500" cy="281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4725" y="182704"/>
            <a:ext cx="875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Avenir Book"/>
                <a:cs typeface="Avenir Book"/>
              </a:rPr>
              <a:t>Competition – Other IOT devices miss core </a:t>
            </a:r>
            <a:r>
              <a:rPr lang="en-US" sz="2800" dirty="0">
                <a:solidFill>
                  <a:schemeClr val="bg2"/>
                </a:solidFill>
                <a:latin typeface="Avenir Book"/>
                <a:cs typeface="Avenir Book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venir Book"/>
                <a:cs typeface="Avenir Book"/>
              </a:rPr>
              <a:t>eeds</a:t>
            </a:r>
            <a:endParaRPr lang="en-US" sz="2800" dirty="0">
              <a:solidFill>
                <a:schemeClr val="bg2"/>
              </a:solidFill>
              <a:latin typeface="Avenir Book"/>
              <a:cs typeface="Avenir Book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899821" y="1030398"/>
            <a:ext cx="0" cy="3788066"/>
          </a:xfrm>
          <a:prstGeom prst="line">
            <a:avLst/>
          </a:prstGeom>
          <a:ln w="12700" cmpd="sng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Shape 6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60542" y="4382375"/>
            <a:ext cx="788599" cy="5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9841" y="830127"/>
            <a:ext cx="886740" cy="977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99821" y="1960083"/>
            <a:ext cx="1396961" cy="3664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6056" y="2421364"/>
            <a:ext cx="281500" cy="2815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6056" y="3407416"/>
            <a:ext cx="281500" cy="281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6056" y="3982819"/>
            <a:ext cx="281500" cy="281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26150" y="106750"/>
            <a:ext cx="8899199" cy="492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63"/>
          <p:cNvSpPr txBox="1"/>
          <p:nvPr/>
        </p:nvSpPr>
        <p:spPr>
          <a:xfrm>
            <a:off x="279401" y="240374"/>
            <a:ext cx="8407400" cy="623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Future Vision - Enhance Life for Older Adults</a:t>
            </a:r>
            <a:endParaRPr sz="2800" dirty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sp>
        <p:nvSpPr>
          <p:cNvPr id="6" name="Shape 63"/>
          <p:cNvSpPr txBox="1"/>
          <p:nvPr/>
        </p:nvSpPr>
        <p:spPr>
          <a:xfrm>
            <a:off x="469900" y="2692400"/>
            <a:ext cx="6667500" cy="21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2" indent="-4572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800,000 individuals live alone in their home with </a:t>
            </a:r>
          </a:p>
          <a:p>
            <a:pPr lvl="2">
              <a:lnSpc>
                <a:spcPct val="130000"/>
              </a:lnSpc>
            </a:pPr>
            <a:r>
              <a:rPr lang="en-US" sz="16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 </a:t>
            </a: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       </a:t>
            </a: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Alzheimer’s, expected to increase with Baby </a:t>
            </a:r>
          </a:p>
          <a:p>
            <a:pPr lvl="2">
              <a:lnSpc>
                <a:spcPct val="130000"/>
              </a:lnSpc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        Boomer generation</a:t>
            </a:r>
          </a:p>
          <a:p>
            <a:pPr marL="457200" lvl="2" indent="-4572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11</a:t>
            </a: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% of hospital admissions for older adults</a:t>
            </a:r>
          </a:p>
          <a:p>
            <a:pPr marL="457200" lvl="2" indent="-4572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$14 billion to nursing homes annually</a:t>
            </a:r>
          </a:p>
          <a:p>
            <a:pPr marL="457200" lvl="2" indent="-4572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~$25,000 per year for full-time family </a:t>
            </a: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member </a:t>
            </a:r>
            <a:r>
              <a:rPr lang="en-US" sz="16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caregiver</a:t>
            </a:r>
            <a:endParaRPr lang="en-US" sz="1600" dirty="0" smtClean="0">
              <a:solidFill>
                <a:srgbClr val="5E5053"/>
              </a:solidFill>
              <a:latin typeface="Avenir Book"/>
              <a:ea typeface="Bodoni"/>
              <a:cs typeface="Avenir Book"/>
              <a:sym typeface="Bodon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77" y="1346200"/>
            <a:ext cx="3264323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1" y="2320835"/>
            <a:ext cx="51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Size of </a:t>
            </a:r>
            <a:r>
              <a:rPr lang="en-US" sz="2000" dirty="0" smtClean="0">
                <a:latin typeface="Avenir Book"/>
                <a:cs typeface="Avenir Book"/>
              </a:rPr>
              <a:t>this </a:t>
            </a:r>
            <a:r>
              <a:rPr lang="en-US" sz="2000" dirty="0" smtClean="0">
                <a:latin typeface="Avenir Book"/>
                <a:cs typeface="Avenir Book"/>
              </a:rPr>
              <a:t>problem in the U.S. </a:t>
            </a:r>
            <a:r>
              <a:rPr lang="en-US" sz="2000" dirty="0" smtClean="0">
                <a:latin typeface="Avenir Book"/>
                <a:cs typeface="Avenir Book"/>
              </a:rPr>
              <a:t>today:</a:t>
            </a:r>
            <a:endParaRPr lang="en-US" sz="2000" dirty="0">
              <a:latin typeface="Avenir Book"/>
              <a:cs typeface="Avenir Book"/>
            </a:endParaRPr>
          </a:p>
        </p:txBody>
      </p:sp>
      <p:pic>
        <p:nvPicPr>
          <p:cNvPr id="8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542" y="4382375"/>
            <a:ext cx="788599" cy="5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279401" y="939800"/>
            <a:ext cx="4902199" cy="1132939"/>
          </a:xfrm>
          <a:prstGeom prst="ellipse">
            <a:avLst/>
          </a:prstGeom>
          <a:solidFill>
            <a:srgbClr val="FFEE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209139"/>
            <a:ext cx="477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33-60% discrepancy between prescription </a:t>
            </a:r>
            <a:r>
              <a:rPr lang="en-US" sz="1800" dirty="0" smtClean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versus </a:t>
            </a:r>
            <a:r>
              <a:rPr lang="en-US" sz="1800" dirty="0">
                <a:solidFill>
                  <a:srgbClr val="5E5053"/>
                </a:solidFill>
                <a:latin typeface="Avenir Book"/>
                <a:ea typeface="Bodoni"/>
                <a:cs typeface="Avenir Book"/>
                <a:sym typeface="Bodoni"/>
              </a:rPr>
              <a:t>what is taken by older adults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1" y="4826000"/>
            <a:ext cx="7881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venir Book"/>
                <a:cs typeface="Avenir Book"/>
              </a:rPr>
              <a:t>Sources:  National Center for Biotechnology Information, MetLife, </a:t>
            </a:r>
            <a:r>
              <a:rPr lang="en-US" sz="1000" dirty="0" smtClean="0">
                <a:latin typeface="Avenir Book"/>
                <a:cs typeface="Avenir Book"/>
              </a:rPr>
              <a:t>NPR, Alzheimer's Association of America</a:t>
            </a:r>
            <a:endParaRPr lang="en-US" sz="1000" dirty="0">
              <a:latin typeface="Avenir Book"/>
              <a:cs typeface="Avenir Book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243</Words>
  <Application>Microsoft Macintosh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simple-light-2</vt:lpstr>
      <vt:lpstr>Brio</vt:lpstr>
      <vt:lpstr>PowerPoint Presentation</vt:lpstr>
      <vt:lpstr>Brio</vt:lpstr>
      <vt:lpstr>PowerPoint Presentation</vt:lpstr>
      <vt:lpstr>Brio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Brio</dc:title>
  <cp:lastModifiedBy>Josie</cp:lastModifiedBy>
  <cp:revision>23</cp:revision>
  <dcterms:modified xsi:type="dcterms:W3CDTF">2015-12-12T00:15:13Z</dcterms:modified>
</cp:coreProperties>
</file>